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14"/>
  </p:notesMasterIdLst>
  <p:sldIdLst>
    <p:sldId id="291" r:id="rId3"/>
    <p:sldId id="292" r:id="rId4"/>
    <p:sldId id="298" r:id="rId5"/>
    <p:sldId id="301" r:id="rId6"/>
    <p:sldId id="299" r:id="rId7"/>
    <p:sldId id="303" r:id="rId8"/>
    <p:sldId id="296" r:id="rId9"/>
    <p:sldId id="302" r:id="rId10"/>
    <p:sldId id="304" r:id="rId11"/>
    <p:sldId id="305" r:id="rId12"/>
    <p:sldId id="306" r:id="rId1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1944" y="-10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875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992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218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775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990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588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92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977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29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785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2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79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&#1091;&#1088;&#1086;&#1082;&#1094;&#1080;&#1092;&#1088;&#1099;.&#1088;&#1092;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309832"/>
            <a:ext cx="8604448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7654"/>
            <a:ext cx="8604448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r>
              <a:rPr lang="ru-RU" sz="3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Всероссийское</a:t>
            </a:r>
          </a:p>
          <a:p>
            <a:pPr algn="ctr" defTabSz="685749">
              <a:defRPr/>
            </a:pPr>
            <a:r>
              <a:rPr lang="ru-RU" sz="3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образовательное </a:t>
            </a:r>
            <a:r>
              <a:rPr lang="ru-RU" sz="3400" b="1" dirty="0">
                <a:solidFill>
                  <a:srgbClr val="0033CC"/>
                </a:solidFill>
                <a:cs typeface="Arial" panose="020B0604020202020204" pitchFamily="34" charset="0"/>
              </a:rPr>
              <a:t>мероприятие </a:t>
            </a:r>
          </a:p>
          <a:p>
            <a:pPr algn="ctr" defTabSz="685749">
              <a:defRPr/>
            </a:pPr>
            <a:r>
              <a:rPr lang="ru-RU" sz="3400" b="1" dirty="0">
                <a:solidFill>
                  <a:srgbClr val="0033CC"/>
                </a:solidFill>
                <a:cs typeface="Arial" panose="020B0604020202020204" pitchFamily="34" charset="0"/>
              </a:rPr>
              <a:t>«Урок цифры» по теме </a:t>
            </a:r>
          </a:p>
          <a:p>
            <a:pPr algn="ctr" defTabSz="685749">
              <a:defRPr/>
            </a:pPr>
            <a:r>
              <a:rPr lang="ru-RU" sz="3400" b="1" dirty="0">
                <a:solidFill>
                  <a:srgbClr val="0033CC"/>
                </a:solidFill>
                <a:cs typeface="Arial" panose="020B0604020202020204" pitchFamily="34" charset="0"/>
              </a:rPr>
              <a:t>«</a:t>
            </a:r>
            <a:r>
              <a:rPr lang="ru-RU" sz="3400" b="1" dirty="0" err="1">
                <a:solidFill>
                  <a:srgbClr val="0033CC"/>
                </a:solidFill>
                <a:cs typeface="Arial" panose="020B0604020202020204" pitchFamily="34" charset="0"/>
              </a:rPr>
              <a:t>Нейросети</a:t>
            </a:r>
            <a:r>
              <a:rPr lang="ru-RU" sz="3400" b="1" dirty="0">
                <a:solidFill>
                  <a:srgbClr val="0033CC"/>
                </a:solidFill>
                <a:cs typeface="Arial" panose="020B0604020202020204" pitchFamily="34" charset="0"/>
              </a:rPr>
              <a:t> и коммуникации» </a:t>
            </a:r>
          </a:p>
        </p:txBody>
      </p:sp>
      <p:pic>
        <p:nvPicPr>
          <p:cNvPr id="1026" name="Picture 2" descr="http://86school3.ru/doc/Distant/urokcifr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9" b="34992"/>
          <a:stretch/>
        </p:blipFill>
        <p:spPr bwMode="auto">
          <a:xfrm>
            <a:off x="2809176" y="0"/>
            <a:ext cx="4065200" cy="12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1" y="30486"/>
            <a:ext cx="69264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Единый урок безопасности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сети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Интернет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2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6710" y="1337421"/>
            <a:ext cx="8331609" cy="3517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Единого урока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в следующих организациях: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учреждения для детей-сирот и детей, оставшихся без попечения родителей, дошкольные образовательные организации, общеобразовательные организации, профессиональные образовательные организации</a:t>
            </a:r>
            <a:r>
              <a:rPr kumimoji="0" lang="tt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дополнительного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всех обучающихся (воспитанников) и педагогических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работников образовательных организаций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одном мероприятии Единого урока с обеспечением максимального охвата родительской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общественности</a:t>
            </a: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Печать и распространение среди детей </a:t>
            </a:r>
            <a:r>
              <a:rPr kumimoji="0" lang="tt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и их родителей (законных представителей)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листовок и брошюр по вопросам информационной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442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1" y="-13059"/>
            <a:ext cx="69264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Единый урок безопасности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сети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Интернет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2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9829" y="1149298"/>
            <a:ext cx="8426961" cy="3795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t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беспечение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информационного сопровождения Единого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: разместить пресс-релизы (статьи, заметки и иные материалы) на сайтах муниципалитетов, </a:t>
            </a:r>
            <a:r>
              <a:rPr kumimoji="0" lang="tt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страни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цах образовательных организаций 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ГИС «Электронное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образование Республики Татарстан»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edu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tatar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kumimoji="0" lang="tt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СМИ,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сообществах и официальных аккаунтах муниципалитетов в социальных сетях в сети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представителей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органов власти Республики Татарстан, ведомств, заинтересованных общественных и коммерческих организаций, а также руководителей</a:t>
            </a:r>
            <a:r>
              <a:rPr kumimoji="0" lang="tt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депутатов</a:t>
            </a:r>
            <a:r>
              <a:rPr kumimoji="0" lang="tt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других официальных лиц муниципальных образований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к участию в Едином уроке в качестве спикеров для выступления перед </a:t>
            </a:r>
            <a:r>
              <a:rPr kumimoji="0" lang="tt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обучаю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щимися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(воспитанниками), их родителями и педагогическими работниками по вопросу информационной безопасности в формате очных мероприятий – конференции, семинары, открытые уроки, совещания, родительские собрания и иные публичные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marR="0" lvl="0" indent="-269875" algn="just" defTabSz="685800" rtl="0" eaLnBrk="1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представителей СМИ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освещения Единого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урока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r>
              <a:rPr lang="ru-RU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014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295248"/>
            <a:ext cx="8136904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b="1" dirty="0" smtClean="0"/>
              <a:t>Сроки проведения </a:t>
            </a:r>
            <a:r>
              <a:rPr lang="ru-RU" sz="1700" dirty="0" smtClean="0"/>
              <a:t>– </a:t>
            </a:r>
            <a:r>
              <a:rPr lang="ru-RU" sz="1700" b="1" dirty="0" smtClean="0">
                <a:solidFill>
                  <a:srgbClr val="A8246E"/>
                </a:solidFill>
              </a:rPr>
              <a:t>23 </a:t>
            </a:r>
            <a:r>
              <a:rPr lang="ru-RU" sz="1700" b="1" dirty="0">
                <a:solidFill>
                  <a:srgbClr val="A8246E"/>
                </a:solidFill>
              </a:rPr>
              <a:t>ноября по 13 декабря </a:t>
            </a:r>
            <a:r>
              <a:rPr lang="ru-RU" sz="1700" b="1" dirty="0" smtClean="0">
                <a:solidFill>
                  <a:srgbClr val="A8246E"/>
                </a:solidFill>
              </a:rPr>
              <a:t>2020 года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b="1" dirty="0" smtClean="0"/>
              <a:t>Организаторы </a:t>
            </a:r>
            <a:r>
              <a:rPr lang="ru-RU" sz="1700" dirty="0" smtClean="0"/>
              <a:t>– </a:t>
            </a:r>
            <a:r>
              <a:rPr lang="ru-RU" sz="1700" dirty="0" err="1" smtClean="0"/>
              <a:t>Минпросвещения</a:t>
            </a:r>
            <a:r>
              <a:rPr lang="ru-RU" sz="1700" dirty="0" smtClean="0"/>
              <a:t> РФ, </a:t>
            </a:r>
            <a:r>
              <a:rPr lang="ru-RU" sz="1700" dirty="0" err="1" smtClean="0"/>
              <a:t>Минцифры</a:t>
            </a:r>
            <a:r>
              <a:rPr lang="ru-RU" sz="1700" dirty="0" smtClean="0"/>
              <a:t> РФ </a:t>
            </a:r>
            <a:r>
              <a:rPr lang="ru-RU" sz="1700" dirty="0"/>
              <a:t>и АНО «Цифровая экономика</a:t>
            </a:r>
            <a:r>
              <a:rPr lang="ru-RU" sz="1700" dirty="0" smtClean="0"/>
              <a:t>»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b="1" dirty="0" smtClean="0"/>
              <a:t>Партнеры проекта </a:t>
            </a:r>
            <a:r>
              <a:rPr lang="ru-RU" sz="1700" dirty="0"/>
              <a:t>–</a:t>
            </a:r>
            <a:r>
              <a:rPr lang="ru-RU" sz="1700" dirty="0" smtClean="0"/>
              <a:t> Благотворительный </a:t>
            </a:r>
            <a:r>
              <a:rPr lang="ru-RU" sz="1700" dirty="0"/>
              <a:t>фонд Сбербанка «Вклад в будущее», компании Яндекс, «1С», Mail.ru </a:t>
            </a:r>
            <a:r>
              <a:rPr lang="ru-RU" sz="1700" dirty="0" err="1"/>
              <a:t>Group</a:t>
            </a:r>
            <a:r>
              <a:rPr lang="ru-RU" sz="1700" dirty="0"/>
              <a:t>, «Лаборатория Касперского</a:t>
            </a:r>
            <a:r>
              <a:rPr lang="ru-RU" sz="1700" dirty="0" smtClean="0"/>
              <a:t>»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b="1" dirty="0"/>
              <a:t>Технологические партнеры </a:t>
            </a:r>
            <a:r>
              <a:rPr lang="ru-RU" sz="1700" dirty="0"/>
              <a:t>–</a:t>
            </a:r>
            <a:r>
              <a:rPr lang="ru-RU" sz="1700" dirty="0" smtClean="0"/>
              <a:t> образовательная </a:t>
            </a:r>
            <a:r>
              <a:rPr lang="ru-RU" sz="1700" dirty="0"/>
              <a:t>платформа «</a:t>
            </a:r>
            <a:r>
              <a:rPr lang="ru-RU" sz="1700" dirty="0" err="1"/>
              <a:t>Кодвардс</a:t>
            </a:r>
            <a:r>
              <a:rPr lang="ru-RU" sz="1700" dirty="0"/>
              <a:t>» и международная школа программирования «</a:t>
            </a:r>
            <a:r>
              <a:rPr lang="ru-RU" sz="1700" dirty="0" err="1"/>
              <a:t>Алгоритмика</a:t>
            </a:r>
            <a:r>
              <a:rPr lang="ru-RU" sz="1700" dirty="0" smtClean="0"/>
              <a:t>»</a:t>
            </a:r>
            <a:endParaRPr lang="ru-RU" sz="1700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700" b="1" dirty="0"/>
              <a:t>Информационные партнеры </a:t>
            </a:r>
            <a:r>
              <a:rPr lang="ru-RU" sz="1700" dirty="0"/>
              <a:t>– </a:t>
            </a:r>
            <a:r>
              <a:rPr lang="ru-RU" sz="1700" dirty="0" smtClean="0"/>
              <a:t>VK </a:t>
            </a:r>
            <a:r>
              <a:rPr lang="ru-RU" sz="1700" dirty="0"/>
              <a:t>и </a:t>
            </a:r>
            <a:r>
              <a:rPr lang="ru-RU" sz="1700" dirty="0" err="1" smtClean="0"/>
              <a:t>Россотрудничество</a:t>
            </a:r>
            <a:endParaRPr lang="ru-RU" sz="17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1347109" y="51470"/>
            <a:ext cx="66092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Организационные вопросы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7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180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779662"/>
            <a:ext cx="813690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A8246E"/>
                </a:solidFill>
              </a:rPr>
              <a:t>«Урок цифры» </a:t>
            </a:r>
            <a:r>
              <a:rPr lang="ru-RU" sz="2000" dirty="0"/>
              <a:t>–</a:t>
            </a:r>
            <a:r>
              <a:rPr lang="ru-RU" sz="2000" b="1" dirty="0" smtClean="0">
                <a:solidFill>
                  <a:srgbClr val="A8246E"/>
                </a:solidFill>
              </a:rPr>
              <a:t> </a:t>
            </a:r>
            <a:r>
              <a:rPr lang="ru-RU" sz="2000" dirty="0" smtClean="0"/>
              <a:t>это </a:t>
            </a:r>
            <a:r>
              <a:rPr lang="ru-RU" sz="2000" dirty="0"/>
              <a:t>образовательный проект, который позволяет учащимся получить знания от ведущих технологических компаний и развить навыки и компетенции цифровой </a:t>
            </a:r>
            <a:r>
              <a:rPr lang="ru-RU" sz="2000" dirty="0" smtClean="0"/>
              <a:t>экономики</a:t>
            </a:r>
          </a:p>
          <a:p>
            <a:pPr algn="just"/>
            <a:endParaRPr lang="ru-RU" sz="2000" dirty="0"/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smtClean="0"/>
              <a:t>Задачи </a:t>
            </a:r>
            <a:r>
              <a:rPr lang="ru-RU" sz="2000" b="1" dirty="0"/>
              <a:t>проекта </a:t>
            </a:r>
            <a:r>
              <a:rPr lang="ru-RU" sz="2000" dirty="0"/>
              <a:t>–</a:t>
            </a:r>
            <a:r>
              <a:rPr lang="ru-RU" sz="2000" dirty="0" smtClean="0"/>
              <a:t> развитие </a:t>
            </a:r>
            <a:r>
              <a:rPr lang="ru-RU" sz="2000" dirty="0"/>
              <a:t>у школьников цифровых компетенций и ранняя профориентация</a:t>
            </a:r>
            <a:endParaRPr lang="ru-RU" sz="2000" dirty="0" smtClean="0"/>
          </a:p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Picture 2" descr="http://86school3.ru/doc/Distant/urokcifr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9" b="34992"/>
          <a:stretch/>
        </p:blipFill>
        <p:spPr bwMode="auto">
          <a:xfrm>
            <a:off x="2809176" y="0"/>
            <a:ext cx="4065200" cy="12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6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08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7604" y="1635646"/>
            <a:ext cx="7599698" cy="322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/>
              <a:t>Форма обучения: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/>
              <a:t>очная (на уроках информатики)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/>
              <a:t>дистанционно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ru-RU" sz="2000" b="1" dirty="0"/>
          </a:p>
          <a:p>
            <a:pPr algn="just">
              <a:lnSpc>
                <a:spcPct val="150000"/>
              </a:lnSpc>
            </a:pPr>
            <a:r>
              <a:rPr lang="ru-RU" sz="2000" b="1" dirty="0" smtClean="0"/>
              <a:t>Участники: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/>
              <a:t>все </a:t>
            </a:r>
            <a:r>
              <a:rPr lang="ru-RU" sz="2000" dirty="0"/>
              <a:t>желающие с компьютера, смартфона или </a:t>
            </a:r>
            <a:r>
              <a:rPr lang="ru-RU" sz="2000" dirty="0" smtClean="0"/>
              <a:t>планшета</a:t>
            </a:r>
            <a:endParaRPr lang="ru-RU" sz="2000" dirty="0"/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ru-RU" b="1" dirty="0"/>
          </a:p>
        </p:txBody>
      </p:sp>
      <p:pic>
        <p:nvPicPr>
          <p:cNvPr id="4" name="Picture 2" descr="http://86school3.ru/doc/Distant/urokcifr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9" b="34992"/>
          <a:stretch/>
        </p:blipFill>
        <p:spPr bwMode="auto">
          <a:xfrm>
            <a:off x="2809176" y="0"/>
            <a:ext cx="4065200" cy="12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6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082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9328" y="1563638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Урок </a:t>
            </a:r>
            <a:r>
              <a:rPr lang="ru-RU" sz="2000" dirty="0"/>
              <a:t>по программированию </a:t>
            </a:r>
            <a:r>
              <a:rPr lang="ru-RU" sz="2000" dirty="0" smtClean="0"/>
              <a:t>реализован </a:t>
            </a:r>
            <a:r>
              <a:rPr lang="ru-RU" sz="2000" dirty="0"/>
              <a:t>в виде увлекательных </a:t>
            </a:r>
            <a:r>
              <a:rPr lang="ru-RU" sz="2000" dirty="0" smtClean="0"/>
              <a:t>онлайн-игр на сайте: </a:t>
            </a:r>
            <a:r>
              <a:rPr lang="en-US" sz="2000" dirty="0">
                <a:hlinkClick r:id="rId2"/>
              </a:rPr>
              <a:t>https://</a:t>
            </a:r>
            <a:r>
              <a:rPr lang="ru-RU" sz="2000" dirty="0">
                <a:hlinkClick r:id="rId2"/>
              </a:rPr>
              <a:t>урокцифры.рф</a:t>
            </a:r>
            <a:r>
              <a:rPr lang="ru-RU" sz="2000" dirty="0" smtClean="0">
                <a:hlinkClick r:id="rId2"/>
              </a:rPr>
              <a:t>/</a:t>
            </a:r>
            <a:endParaRPr lang="ru-RU" sz="2000" dirty="0"/>
          </a:p>
          <a:p>
            <a:pPr algn="just">
              <a:lnSpc>
                <a:spcPct val="150000"/>
              </a:lnSpc>
            </a:pPr>
            <a:r>
              <a:rPr lang="ru-RU" sz="2000" b="1" dirty="0" smtClean="0"/>
              <a:t>состоит из: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/>
              <a:t>видеолекции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/>
              <a:t>профориентационного </a:t>
            </a:r>
            <a:r>
              <a:rPr lang="ru-RU" sz="2000" dirty="0"/>
              <a:t>теста </a:t>
            </a:r>
            <a:endParaRPr lang="ru-RU" sz="2000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/>
              <a:t>онлайн-тренажера </a:t>
            </a:r>
            <a:endParaRPr lang="ru-RU" sz="2000" dirty="0"/>
          </a:p>
        </p:txBody>
      </p:sp>
      <p:pic>
        <p:nvPicPr>
          <p:cNvPr id="4" name="Picture 2" descr="http://86school3.ru/doc/Distant/urokcifr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9" b="34992"/>
          <a:stretch/>
        </p:blipFill>
        <p:spPr bwMode="auto">
          <a:xfrm>
            <a:off x="2809176" y="0"/>
            <a:ext cx="4065200" cy="12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6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284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91630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Учащиеся 1-4-х </a:t>
            </a:r>
            <a:r>
              <a:rPr lang="ru-RU" b="1" dirty="0"/>
              <a:t>классов </a:t>
            </a:r>
            <a:r>
              <a:rPr lang="ru-RU" dirty="0"/>
              <a:t>на простых примерах освоят обучение нейросети и попробуют построить алгоритм рекомендации друзей для соцсетей.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b="1" dirty="0" smtClean="0"/>
              <a:t>Учеников 5-9-х классов </a:t>
            </a:r>
            <a:r>
              <a:rPr lang="ru-RU" dirty="0" smtClean="0"/>
              <a:t>научат </a:t>
            </a:r>
            <a:r>
              <a:rPr lang="ru-RU" dirty="0" err="1"/>
              <a:t>нейросеть</a:t>
            </a:r>
            <a:r>
              <a:rPr lang="ru-RU" dirty="0"/>
              <a:t> распознавать лица для примерки масок дополненной реальности, а также научатся подбирать новости по интересам пользователей.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А </a:t>
            </a:r>
            <a:r>
              <a:rPr lang="ru-RU" b="1" dirty="0"/>
              <a:t>старшеклассники</a:t>
            </a:r>
            <a:r>
              <a:rPr lang="ru-RU" dirty="0"/>
              <a:t> узнают, как </a:t>
            </a:r>
            <a:r>
              <a:rPr lang="ru-RU" dirty="0" err="1"/>
              <a:t>нейросети</a:t>
            </a:r>
            <a:r>
              <a:rPr lang="ru-RU" dirty="0"/>
              <a:t> применяются в разработке приложений и смогут пройти все этапы разработки собственного мини-приложения: от анализа и исследования до тестирования и релиза.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-17636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Полученные по итогам урока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компетенции учеников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6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527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31590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9" y="5147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Охват «Урока цифры»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551174"/>
              </p:ext>
            </p:extLst>
          </p:nvPr>
        </p:nvGraphicFramePr>
        <p:xfrm>
          <a:off x="2123729" y="3291830"/>
          <a:ext cx="5472608" cy="1470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30771195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xmlns="" val="505140933"/>
                    </a:ext>
                  </a:extLst>
                </a:gridCol>
              </a:tblGrid>
              <a:tr h="890962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A8246E"/>
                          </a:solidFill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85 регионов России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417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A8246E"/>
                          </a:solidFill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2019/2020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 стран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8810396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27584" y="1419622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cs typeface="Times New Roman" panose="02020603050405020304" pitchFamily="18" charset="0"/>
              </a:rPr>
              <a:t>образовательный </a:t>
            </a:r>
            <a:r>
              <a:rPr lang="ru-RU" dirty="0">
                <a:cs typeface="Times New Roman" panose="02020603050405020304" pitchFamily="18" charset="0"/>
              </a:rPr>
              <a:t>проект для школьников «Урок цифры» стартовал в декабре 2018 </a:t>
            </a:r>
            <a:r>
              <a:rPr lang="ru-RU" dirty="0" smtClean="0">
                <a:cs typeface="Times New Roman" panose="02020603050405020304" pitchFamily="18" charset="0"/>
              </a:rPr>
              <a:t>года</a:t>
            </a:r>
          </a:p>
          <a:p>
            <a:endParaRPr lang="ru-RU" dirty="0" smtClean="0">
              <a:cs typeface="Times New Roman" panose="02020603050405020304" pitchFamily="18" charset="0"/>
            </a:endParaRPr>
          </a:p>
          <a:p>
            <a:r>
              <a:rPr lang="ru-RU" dirty="0" smtClean="0">
                <a:cs typeface="Times New Roman" panose="02020603050405020304" pitchFamily="18" charset="0"/>
              </a:rPr>
              <a:t>больше половины российских школьников о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братились к урокам, доступным на сайте, </a:t>
            </a:r>
            <a:r>
              <a:rPr lang="ru-RU" b="1" dirty="0" smtClean="0">
                <a:solidFill>
                  <a:srgbClr val="A8246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более 30 млн. раз</a:t>
            </a:r>
            <a:endParaRPr lang="ru-RU" b="1" dirty="0">
              <a:solidFill>
                <a:srgbClr val="A8246E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9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049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995686"/>
            <a:ext cx="799288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/>
              <a:t>провести </a:t>
            </a:r>
            <a:r>
              <a:rPr lang="ru-RU" dirty="0"/>
              <a:t>Урок в общеобразовательных </a:t>
            </a:r>
            <a:r>
              <a:rPr lang="ru-RU" dirty="0" smtClean="0"/>
              <a:t>организациях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/>
              <a:t>обеспечить прохождение учениками профориентационного </a:t>
            </a:r>
            <a:r>
              <a:rPr lang="ru-RU" dirty="0"/>
              <a:t>теста </a:t>
            </a:r>
            <a:r>
              <a:rPr lang="ru-RU" dirty="0" smtClean="0"/>
              <a:t>и онлайн-тренажера</a:t>
            </a: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/>
              <a:t>в срок </a:t>
            </a:r>
            <a:r>
              <a:rPr lang="ru-RU" b="1" dirty="0">
                <a:solidFill>
                  <a:srgbClr val="A8246E"/>
                </a:solidFill>
              </a:rPr>
              <a:t>до </a:t>
            </a:r>
            <a:r>
              <a:rPr lang="ru-RU" sz="2000" b="1" dirty="0">
                <a:solidFill>
                  <a:srgbClr val="A8246E"/>
                </a:solidFill>
              </a:rPr>
              <a:t>15 декабря 2020 года </a:t>
            </a:r>
            <a:r>
              <a:rPr lang="ru-RU" b="1" dirty="0" smtClean="0"/>
              <a:t>представить информацию </a:t>
            </a:r>
            <a:r>
              <a:rPr lang="ru-RU" b="1" dirty="0"/>
              <a:t>об итогах проведения </a:t>
            </a:r>
            <a:r>
              <a:rPr lang="ru-RU" b="1" dirty="0" smtClean="0"/>
              <a:t>Урока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1470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Письмо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и науки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19.11.2020 №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13258/20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6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162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943020" y="68586"/>
            <a:ext cx="7920880" cy="1370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1" y="30486"/>
            <a:ext cx="69264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Единый урок безопасности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сети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Интернет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2" t="24153" r="6003"/>
          <a:stretch/>
        </p:blipFill>
        <p:spPr>
          <a:xfrm>
            <a:off x="6084909" y="2194800"/>
            <a:ext cx="2861034" cy="270947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55576" y="2135376"/>
            <a:ext cx="5058096" cy="1893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Цель: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уровня кибербезопасности, обеспечение внимания родительской и педагогической общественности к проблеме детской безопасности в сети Интернет и развитие цифровой грамотности у школьников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37300" y="1069328"/>
            <a:ext cx="33710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8246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https://www.единыйурок.рф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2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19929" y="1507246"/>
            <a:ext cx="4904141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6858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 14 сентября по 10 декабря 2020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485198"/>
            <a:ext cx="5131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A8246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Письмо МОиН РТ от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A8246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11.09.2020 № 10267/20</a:t>
            </a: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A8246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0563"/>
            <a:ext cx="2133600" cy="273844"/>
          </a:xfrm>
        </p:spPr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929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2394</TotalTime>
  <Words>591</Words>
  <Application>Microsoft Office PowerPoint</Application>
  <PresentationFormat>Экран (16:9)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306</cp:revision>
  <cp:lastPrinted>2015-10-17T13:35:07Z</cp:lastPrinted>
  <dcterms:created xsi:type="dcterms:W3CDTF">2015-10-13T08:15:21Z</dcterms:created>
  <dcterms:modified xsi:type="dcterms:W3CDTF">2020-11-24T03:41:51Z</dcterms:modified>
</cp:coreProperties>
</file>